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2"/>
  </p:notesMasterIdLst>
  <p:sldIdLst>
    <p:sldId id="256" r:id="rId2"/>
    <p:sldId id="257" r:id="rId3"/>
    <p:sldId id="258" r:id="rId4"/>
    <p:sldId id="259" r:id="rId5"/>
    <p:sldId id="260" r:id="rId6"/>
    <p:sldId id="261" r:id="rId7"/>
    <p:sldId id="303" r:id="rId8"/>
    <p:sldId id="305" r:id="rId9"/>
    <p:sldId id="265" r:id="rId10"/>
    <p:sldId id="307" r:id="rId11"/>
    <p:sldId id="266" r:id="rId12"/>
    <p:sldId id="308" r:id="rId13"/>
    <p:sldId id="309" r:id="rId14"/>
    <p:sldId id="267" r:id="rId15"/>
    <p:sldId id="382" r:id="rId16"/>
    <p:sldId id="268" r:id="rId17"/>
    <p:sldId id="312" r:id="rId18"/>
    <p:sldId id="315" r:id="rId19"/>
    <p:sldId id="316" r:id="rId20"/>
    <p:sldId id="317" r:id="rId21"/>
    <p:sldId id="383" r:id="rId22"/>
    <p:sldId id="384" r:id="rId23"/>
    <p:sldId id="272" r:id="rId24"/>
    <p:sldId id="385" r:id="rId25"/>
    <p:sldId id="386" r:id="rId26"/>
    <p:sldId id="387" r:id="rId27"/>
    <p:sldId id="274" r:id="rId28"/>
    <p:sldId id="429" r:id="rId29"/>
    <p:sldId id="430" r:id="rId30"/>
    <p:sldId id="431" r:id="rId31"/>
    <p:sldId id="432" r:id="rId32"/>
    <p:sldId id="322" r:id="rId33"/>
    <p:sldId id="275" r:id="rId34"/>
    <p:sldId id="276" r:id="rId35"/>
    <p:sldId id="324" r:id="rId36"/>
    <p:sldId id="277" r:id="rId37"/>
    <p:sldId id="388" r:id="rId38"/>
    <p:sldId id="389" r:id="rId39"/>
    <p:sldId id="390" r:id="rId40"/>
    <p:sldId id="278" r:id="rId41"/>
    <p:sldId id="391" r:id="rId42"/>
    <p:sldId id="392" r:id="rId43"/>
    <p:sldId id="279" r:id="rId44"/>
    <p:sldId id="393" r:id="rId45"/>
    <p:sldId id="280" r:id="rId46"/>
    <p:sldId id="281" r:id="rId47"/>
    <p:sldId id="331" r:id="rId48"/>
    <p:sldId id="332" r:id="rId49"/>
    <p:sldId id="333" r:id="rId50"/>
    <p:sldId id="282" r:id="rId51"/>
    <p:sldId id="283" r:id="rId52"/>
    <p:sldId id="334" r:id="rId53"/>
    <p:sldId id="28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285" r:id="rId62"/>
    <p:sldId id="342" r:id="rId63"/>
    <p:sldId id="394" r:id="rId64"/>
    <p:sldId id="395" r:id="rId65"/>
    <p:sldId id="396" r:id="rId66"/>
    <p:sldId id="286" r:id="rId67"/>
    <p:sldId id="346" r:id="rId68"/>
    <p:sldId id="287" r:id="rId69"/>
    <p:sldId id="288" r:id="rId70"/>
    <p:sldId id="289" r:id="rId71"/>
    <p:sldId id="290" r:id="rId72"/>
    <p:sldId id="397" r:id="rId73"/>
    <p:sldId id="398" r:id="rId74"/>
    <p:sldId id="291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292" r:id="rId89"/>
    <p:sldId id="412" r:id="rId90"/>
    <p:sldId id="413" r:id="rId91"/>
    <p:sldId id="363" r:id="rId92"/>
    <p:sldId id="293" r:id="rId93"/>
    <p:sldId id="414" r:id="rId94"/>
    <p:sldId id="415" r:id="rId95"/>
    <p:sldId id="416" r:id="rId96"/>
    <p:sldId id="294" r:id="rId97"/>
    <p:sldId id="417" r:id="rId98"/>
    <p:sldId id="418" r:id="rId99"/>
    <p:sldId id="419" r:id="rId100"/>
    <p:sldId id="420" r:id="rId101"/>
    <p:sldId id="371" r:id="rId102"/>
    <p:sldId id="295" r:id="rId103"/>
    <p:sldId id="433" r:id="rId104"/>
    <p:sldId id="421" r:id="rId105"/>
    <p:sldId id="296" r:id="rId106"/>
    <p:sldId id="297" r:id="rId107"/>
    <p:sldId id="422" r:id="rId108"/>
    <p:sldId id="434" r:id="rId109"/>
    <p:sldId id="435" r:id="rId110"/>
    <p:sldId id="436" r:id="rId1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3009"/>
  </p:normalViewPr>
  <p:slideViewPr>
    <p:cSldViewPr>
      <p:cViewPr varScale="1">
        <p:scale>
          <a:sx n="115" d="100"/>
          <a:sy n="115" d="100"/>
        </p:scale>
        <p:origin x="20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CDCE754-5AF2-40FD-A2D2-566799608996}" type="datetimeFigureOut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22B3998-F754-4FCF-B062-AE617F823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0594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223A628-C327-4853-BEE9-046C96C8621D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95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18CDCB7-0416-4AB5-8EFB-D4B4D3BBC0BF}" type="slidenum">
              <a:rPr lang="en-US" altLang="zh-CN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144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15309A7-F311-4186-ABCD-827F75A3342D}" type="slidenum">
              <a:rPr lang="en-US" altLang="zh-CN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51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17039F4-638B-42B5-A89A-22D851805ACE}" type="slidenum">
              <a:rPr lang="en-US" altLang="zh-CN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65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4D52E20-2E5B-49AE-AACD-BFB00599595F}" type="slidenum">
              <a:rPr lang="en-US" altLang="zh-CN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17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C1FB103-A95B-42D4-9A99-54B3D270B2A4}" type="slidenum">
              <a:rPr lang="en-US" altLang="zh-CN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61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59E9DE1-10C3-43B6-B65C-5407143FDB14}" type="slidenum">
              <a:rPr lang="en-US" altLang="zh-CN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05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3479DE1-8181-4F42-B7CC-C20396349FC4}" type="slidenum">
              <a:rPr lang="en-US" altLang="zh-CN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09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9096EC3-92FB-401D-BC5C-97651AC7038A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55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0206DE6-10A6-4EA5-900B-DF2FB2C01C7D}" type="slidenum">
              <a:rPr lang="en-US" altLang="zh-CN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58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5C44376-CEE6-4FF8-9052-FDC1B6B44539}" type="slidenum">
              <a:rPr lang="en-US" altLang="zh-CN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7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5D08689-C5E5-4C1E-A2FE-5706C21D2A75}" type="slidenum">
              <a:rPr lang="en-US" altLang="zh-CN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6099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BD42DE8-98F7-41CD-8D24-ED63F511EB9D}" type="slidenum">
              <a:rPr lang="en-US" altLang="zh-CN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32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8B1B93B-A589-4D95-A0B2-0D07FC9ACA12}" type="slidenum">
              <a:rPr lang="en-US" altLang="zh-CN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617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4E6D9B9-5D4A-4F49-9AA5-8EBDFB85A653}" type="slidenum">
              <a:rPr lang="en-US" altLang="zh-CN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479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E26DFA6-E727-42F1-98E3-E0B0C7EC3177}" type="slidenum">
              <a:rPr lang="en-US" altLang="zh-CN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987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E44C1B5-62FE-407D-8427-7EBD66E1C2E1}" type="slidenum">
              <a:rPr lang="en-US" altLang="zh-CN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2732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CA71416-6B3F-4C7F-9473-8E893556B184}" type="slidenum">
              <a:rPr lang="en-US" altLang="zh-CN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4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AF5666D-C87C-4F41-A84C-0BFB1B3C8AFC}" type="slidenum">
              <a:rPr lang="en-US" altLang="zh-CN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97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F5DBE29-052E-40C8-A17F-F1F84CE70A69}" type="slidenum">
              <a:rPr lang="en-US" altLang="zh-CN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969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ABA0F53-842E-4072-B2F2-4D61BAC28E53}" type="slidenum">
              <a:rPr lang="en-US" altLang="zh-CN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468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E346504-1D45-4172-A817-997AF67A9588}" type="slidenum">
              <a:rPr lang="en-US" altLang="zh-CN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43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56024B8-E5F5-4A95-96B1-3B08D9643EF2}" type="slidenum">
              <a:rPr lang="en-US" altLang="zh-CN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8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BB1D53F-D19F-4081-AB70-DE92D3591A85}" type="slidenum">
              <a:rPr lang="en-US" altLang="zh-CN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259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2317C67-827C-4AEF-971A-1EEFD242ABC0}" type="slidenum">
              <a:rPr lang="en-US" altLang="zh-CN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8800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FDC90BC-F6C2-425B-90AE-A836181A5EFD}" type="slidenum">
              <a:rPr lang="en-US" altLang="zh-CN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65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C58430B-A60D-49A8-9C10-A5D46ABC8BB7}" type="slidenum">
              <a:rPr lang="en-US" altLang="zh-CN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779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0FF0CDA-FC5D-4BA2-BF4B-90A6700E2E46}" type="slidenum">
              <a:rPr lang="en-US" altLang="zh-CN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110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5374371-CCCB-475B-8371-1C04937310BE}" type="slidenum">
              <a:rPr lang="en-US" altLang="zh-CN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6821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BA8E807-B9BC-4973-886C-CF6798A88E8F}" type="slidenum">
              <a:rPr lang="en-US" altLang="zh-CN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844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C3EAB4A-FA73-46BE-8D4A-51782BC49C8A}" type="slidenum">
              <a:rPr lang="en-US" altLang="zh-CN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2484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9007FA6-6804-476B-B7BE-5808FBCB61A9}" type="slidenum">
              <a:rPr lang="en-US" altLang="zh-CN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117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00D6D78-1BAE-435D-A146-7CDC53122379}" type="slidenum">
              <a:rPr lang="en-US" altLang="zh-CN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54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48592C2-3536-49FA-8EB9-D4A5F2CA4FD4}" type="slidenum">
              <a:rPr lang="en-US" altLang="zh-CN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4129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067A7FC-2596-44A2-A3AB-955CF2630AB4}" type="slidenum">
              <a:rPr lang="en-US" altLang="zh-CN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874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761E833-C0BA-46D0-A7B7-5E125035C3D9}" type="slidenum">
              <a:rPr lang="en-US" altLang="zh-CN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065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14178D0-2275-4819-9BCA-286F51C607C0}" type="slidenum">
              <a:rPr lang="en-US" altLang="zh-CN"/>
              <a:pPr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7151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1D46114-C9ED-4383-9395-57413914BF93}" type="slidenum">
              <a:rPr lang="en-US" altLang="zh-CN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309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2E89A3A-B3D8-4B31-B723-04E6297F5871}" type="slidenum">
              <a:rPr lang="en-US" altLang="zh-CN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257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637A7CD-17E4-4D63-8B7A-9A35166ADF9C}" type="slidenum">
              <a:rPr lang="en-US" altLang="zh-CN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075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7DAAE62-1993-42B1-AC5D-30767BF32C72}" type="slidenum">
              <a:rPr lang="en-US" altLang="zh-CN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798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61F1874-1586-4A24-8663-421D30E560EC}" type="slidenum">
              <a:rPr lang="en-US" altLang="zh-CN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5618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EA7B068-483E-44C0-B021-75F07F0924BF}" type="slidenum">
              <a:rPr lang="en-US" altLang="zh-CN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198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5BFE1FA-9D39-4232-8018-70FEA1B24560}" type="slidenum">
              <a:rPr lang="en-US" altLang="zh-CN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9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61D630B-8457-4961-907A-8CCAA702D5F2}" type="slidenum">
              <a:rPr lang="en-US" altLang="zh-CN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690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D53FE16-FDD6-46EC-A913-296903C12471}" type="slidenum">
              <a:rPr lang="en-US" altLang="zh-CN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3123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FF508FC-F9D9-4C47-B73E-55D80C6B059A}" type="slidenum">
              <a:rPr lang="en-US" altLang="zh-CN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9807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1CE2E0F-1B6B-4810-AE10-D45B8C91BD2E}" type="slidenum">
              <a:rPr lang="en-US" altLang="zh-CN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955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384802A-922D-4F21-B8CB-24426EF8AABA}" type="slidenum">
              <a:rPr lang="en-US" altLang="zh-CN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7009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EC6EC15-A8AC-4077-8310-1659EE8E821B}" type="slidenum">
              <a:rPr lang="en-US" altLang="zh-CN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385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AAE0C08-817B-4B5A-98B3-ECFC0D0B7917}" type="slidenum">
              <a:rPr lang="en-US" altLang="zh-CN"/>
              <a:pPr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6468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BB843E4-A060-4B47-B849-3DA0E53B1AB4}" type="slidenum">
              <a:rPr lang="en-US" altLang="zh-CN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5279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444A661-C0A5-40A8-99EA-4569FFC2E937}" type="slidenum">
              <a:rPr lang="en-US" altLang="zh-CN"/>
              <a:pPr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60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BFEDA6C-6EE7-4C58-B1FA-2DEA16FCEA93}" type="slidenum">
              <a:rPr lang="en-US" altLang="zh-CN"/>
              <a:pPr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806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0CFB977-7F48-4EEC-8CB5-2CB54829C90D}" type="slidenum">
              <a:rPr lang="en-US" altLang="zh-CN"/>
              <a:pPr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05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791F97B-08D3-47DC-8532-F8257DB04680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829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E7B5845-730A-4524-B366-4C7D61724C69}" type="slidenum">
              <a:rPr lang="en-US" altLang="zh-CN"/>
              <a:pPr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2642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E19DA1A-A07E-4E73-9721-F2B9FFA82B68}" type="slidenum">
              <a:rPr lang="en-US" altLang="zh-CN"/>
              <a:pPr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6481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E19DA1A-A07E-4E73-9721-F2B9FFA82B68}" type="slidenum">
              <a:rPr lang="en-US" altLang="zh-CN"/>
              <a:pPr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1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B82D16F-1EA4-4BF9-87E8-63F6E4824A18}" type="slidenum">
              <a:rPr lang="en-US" altLang="zh-CN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21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4077D927-CD50-4A20-9557-16E1901CEC59}" type="slidenum">
              <a:rPr lang="en-US" altLang="zh-CN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79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38ACE8C-2876-4C52-A1AC-774EABA2E6F1}" type="slidenum">
              <a:rPr lang="en-US" altLang="zh-CN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247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D70B7F-4629-4BD7-9C98-9EDC2758AAD0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9B8708-E2D9-4400-83E6-11E00502E0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EBE065-5DE0-43F2-87B5-419D3712BFB9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30B65-F07C-4ED5-9C2D-68703807F39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5C39C-2530-4FDA-9B09-FC1EC985AEF3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CE0E80-A771-4F07-9C68-7F2F01CDEB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DEF10F-ED62-4330-AC5C-8AE5DDAC8EFE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BCB08-E72C-426D-8379-BEEFBAF1A5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5A53C9-B066-4061-B6E7-AAD5B00F6118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CB782D-4654-4228-871A-1AA0DA6765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65102-516B-4C1C-825E-CE019FDF1E45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B1D291-7B85-4C3E-8A2F-03EF241ECA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8F09AA-C7D8-441E-BB62-371BA82E1C27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8A26D1-B01E-4AE2-B2A6-581B228C357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4C81A-1DF3-433C-8368-0819A3D2A157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4A7D99-82D2-46DF-8985-F32D4E305FA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10DD54-0264-4CC0-B214-E7C62E093C02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195EF-5982-43F4-812C-733B8A857F3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88094D-75CC-472D-893B-CF3BC13BBC3D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9BC8-3ABA-4AC0-9CBF-9BFA4555785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214045-04F0-4DDF-B08F-2DAC307C9396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331921-5DB3-4752-A640-42FCA2AE9C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30CED9-F0AB-4835-AE7D-16986290AF6F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837D9-62A2-4873-8080-52B192ABD77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33FD489F-994A-43CC-81C8-1E2BC2996AE9}" type="datetime1">
              <a:rPr lang="en-US" altLang="zh-CN"/>
              <a:pPr/>
              <a:t>3/2/20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宋体" pitchFamily="2" charset="-122"/>
              </a:defRPr>
            </a:lvl1pPr>
          </a:lstStyle>
          <a:p>
            <a:fld id="{CFF9D804-BFED-430D-A8E4-6DF710FE09C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42" r:id="rId7"/>
    <p:sldLayoutId id="2147483752" r:id="rId8"/>
    <p:sldLayoutId id="2147483753" r:id="rId9"/>
    <p:sldLayoutId id="2147483743" r:id="rId10"/>
    <p:sldLayoutId id="2147483744" r:id="rId11"/>
    <p:sldLayoutId id="214748374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7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Arrays and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ArrayList</a:t>
            </a:r>
            <a:r>
              <a:rPr lang="en-US" dirty="0">
                <a:solidFill>
                  <a:srgbClr val="3380E6"/>
                </a:solidFill>
                <a:latin typeface="Goudy Sans Medium"/>
              </a:rPr>
              <a:t>s 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07imageslides_Page_10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ch07imageslides_Page_7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 descr="ch07imageslides_Page_74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to Collections and Class </a:t>
            </a:r>
            <a:r>
              <a:rPr lang="en-US" dirty="0" err="1">
                <a:solidFill>
                  <a:srgbClr val="FF0000"/>
                </a:solidFill>
                <a:latin typeface="Lucida Console"/>
              </a:rPr>
              <a:t>ArrayList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 </a:t>
            </a:r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6910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API provides several predefined data structures, called </a:t>
            </a:r>
            <a:r>
              <a:rPr lang="en-US" altLang="zh-CN" sz="23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collections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used to store groups of related objects.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provides efficient methods that organize, store and retrieve your data without requiring knowledge of how the data is being stored.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Reduce application-development time.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Arrays </a:t>
            </a:r>
            <a:r>
              <a:rPr lang="en-US" altLang="zh-CN" sz="23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do not automatically change their size 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at execution time to accommodate additional elements.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7.14  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Introduction to Collections and Class </a:t>
            </a:r>
            <a:r>
              <a:rPr lang="en-US" altLang="zh-CN" dirty="0" err="1">
                <a:solidFill>
                  <a:srgbClr val="3380E6"/>
                </a:solidFill>
                <a:latin typeface="Lucida Console"/>
              </a:rPr>
              <a:t>ArrayList</a:t>
            </a:r>
            <a:r>
              <a:rPr lang="en-US" altLang="zh-CN" dirty="0">
                <a:solidFill>
                  <a:srgbClr val="3380E6"/>
                </a:solidFill>
                <a:latin typeface="Arial"/>
              </a:rPr>
              <a:t> (Cont.)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300" dirty="0" err="1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ArrayList</a:t>
            </a:r>
            <a:r>
              <a:rPr lang="en-US" altLang="zh-CN" sz="2300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&lt;T&gt;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(package </a:t>
            </a:r>
            <a:r>
              <a:rPr lang="en-US" altLang="zh-CN" sz="23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can </a:t>
            </a:r>
            <a:r>
              <a:rPr lang="en-US" altLang="zh-CN" sz="23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dynamically change its size to accommodate more elements.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T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placeholder for the type of element stored in the collection.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is similar to specifying the type when declaring an array, except that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only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nonprimitive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types can be used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with these collection classes.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Classes with this kind of placeholder that can be used with any type are called </a:t>
            </a:r>
            <a:r>
              <a:rPr lang="en-US" altLang="zh-CN" sz="23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generic classes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 descr="ch07imageslides_Page_77.png"/>
          <p:cNvPicPr>
            <a:picLocks noGrp="1" noChangeAspect="1"/>
          </p:cNvPicPr>
          <p:nvPr isPhoto="1"/>
        </p:nvPicPr>
        <p:blipFill>
          <a:blip r:embed="rId2" cstate="print"/>
          <a:srcRect r="23333" b="28024"/>
          <a:stretch>
            <a:fillRect/>
          </a:stretch>
        </p:blipFill>
        <p:spPr bwMode="auto">
          <a:xfrm>
            <a:off x="-1" y="652463"/>
            <a:ext cx="8614687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to Collections and Class </a:t>
            </a:r>
            <a:r>
              <a:rPr lang="en-US" dirty="0" err="1">
                <a:solidFill>
                  <a:srgbClr val="3380E6"/>
                </a:solidFill>
                <a:latin typeface="Lucida Console"/>
              </a:rPr>
              <a:t>ArrayList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310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7.24 demonstrates some common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capabilities.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 capacity indicates how many items it can hold without growing.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grows, it must create a larger internal array and copy each element to the new array.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This is a time-consuming operation. It would be inefficient for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grow each time an element is added.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grows only when an element is added and the number of elements is equal to the capacity—i.e., there is no space for the new element.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to Collections and Class </a:t>
            </a:r>
            <a:r>
              <a:rPr lang="en-US" dirty="0" err="1">
                <a:solidFill>
                  <a:srgbClr val="3380E6"/>
                </a:solidFill>
                <a:latin typeface="Lucida Console"/>
              </a:rPr>
              <a:t>ArrayList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320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add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adds elements to the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One-argument version appends its argument to the end of the </a:t>
            </a:r>
            <a:r>
              <a:rPr lang="en-US" altLang="zh-CN" sz="21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Two-argument version inserts a new element at the specified position.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Collection indices start at zero.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size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returns the number of elements in the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get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obtains the element at a specified index.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remove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deletes an element with a specific value.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overloaded version of the method removes the element at the specified index.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contains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determines if an item is in the </a:t>
            </a:r>
            <a:r>
              <a:rPr lang="en-US" altLang="zh-CN" sz="250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sz="25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8BB4C8-A3B1-4942-8ADC-07FED71F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" y="685800"/>
            <a:ext cx="8662416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80850F0-062C-A941-A71D-3BF44A14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C51B5A-CFF0-F94F-9513-72E97F92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457200"/>
            <a:ext cx="7705239" cy="59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078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81346B4-5748-7649-B0F5-48A7A71F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9079D-9540-E742-B3D8-BDB322D5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0" y="990600"/>
            <a:ext cx="818173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7.4  	</a:t>
            </a:r>
            <a:r>
              <a:rPr lang="en-US">
                <a:solidFill>
                  <a:srgbClr val="3380E6"/>
                </a:solidFill>
                <a:latin typeface="Arial"/>
              </a:rPr>
              <a:t>Examples Using Arrays (Cont.)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Array </a:t>
            </a: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initializer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comma-separated list of expressions (called an </a:t>
            </a: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initializer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enclosed in braces. 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pt-BR" dirty="0">
                <a:solidFill>
                  <a:srgbClr val="0000FF"/>
                </a:solidFill>
                <a:latin typeface="Lucida Console" pitchFamily="49" charset="0"/>
              </a:rPr>
              <a:t>	</a:t>
            </a:r>
            <a:r>
              <a:rPr lang="pt-BR" dirty="0">
                <a:solidFill>
                  <a:srgbClr val="FF0000"/>
                </a:solidFill>
                <a:latin typeface="Lucida Console" pitchFamily="49" charset="0"/>
              </a:rPr>
              <a:t>int[] n = { 10, 20, 30, 40, 50 };</a:t>
            </a:r>
          </a:p>
          <a:p>
            <a:pPr lvl="2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Creates a five-element array with index values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–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Compiler counts the number of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initializers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the list to determine the size of the array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Sets up the appropriate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operation “behind the scenes.”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5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（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Optional)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GUI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And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Graphics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Case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 err="1">
                <a:solidFill>
                  <a:srgbClr val="24B5A1"/>
                </a:solidFill>
                <a:latin typeface="Arial"/>
              </a:rPr>
              <a:t>Study:Drawing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Arcs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393723-0C1C-2F4B-B07C-EDF1F7E14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52C46A-A8B3-234F-9F86-E9948D38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1138"/>
            <a:ext cx="7467600" cy="50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9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ch07imageslides_Page_11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ch07imageslides_Page_12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7.4  	</a:t>
            </a:r>
            <a:r>
              <a:rPr lang="en-US">
                <a:solidFill>
                  <a:srgbClr val="3380E6"/>
                </a:solidFill>
                <a:latin typeface="Arial"/>
              </a:rPr>
              <a:t>Examples Using Arrays (Cont.)</a:t>
            </a:r>
          </a:p>
        </p:txBody>
      </p:sp>
      <p:pic>
        <p:nvPicPr>
          <p:cNvPr id="7" name="Picture 1" descr="ch07imageslides_Page_15.png">
            <a:extLst>
              <a:ext uri="{FF2B5EF4-FFF2-40B4-BE49-F238E27FC236}">
                <a16:creationId xmlns:a16="http://schemas.microsoft.com/office/drawing/2014/main" id="{AF7DFABD-82A1-8244-ADE5-7C279A6EA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71201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h07imageslides_Page_16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7.4  	</a:t>
            </a:r>
            <a:r>
              <a:rPr lang="en-US">
                <a:solidFill>
                  <a:srgbClr val="3380E6"/>
                </a:solidFill>
                <a:latin typeface="Arial"/>
              </a:rPr>
              <a:t>Examples Using Arrays (Cont.)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final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variables must be initialized before they are used and cannot be modified thereafter.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attempt to modify a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final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variable after it’s initialized causes a compilation error</a:t>
            </a:r>
          </a:p>
          <a:p>
            <a:pPr lvl="2" eaLnBrk="1" hangingPunct="1"/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cannot assign a value to final variable </a:t>
            </a:r>
            <a:r>
              <a:rPr lang="en-US" altLang="zh-CN" i="1" dirty="0" err="1">
                <a:solidFill>
                  <a:srgbClr val="FF0000"/>
                </a:solidFill>
                <a:latin typeface="AGaramond" pitchFamily="18" charset="0"/>
                <a:ea typeface="宋体" pitchFamily="2" charset="-122"/>
              </a:rPr>
              <a:t>variableName</a:t>
            </a:r>
            <a:endParaRPr lang="en-US" altLang="zh-CN" i="1" dirty="0">
              <a:solidFill>
                <a:srgbClr val="FF0000"/>
              </a:solidFill>
              <a:latin typeface="AGaramond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An attempt to access the value of a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final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variable before it’s initialized causes a compilation error</a:t>
            </a:r>
          </a:p>
          <a:p>
            <a:pPr lvl="2" eaLnBrk="1" hangingPunct="1"/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variable </a:t>
            </a:r>
            <a:r>
              <a:rPr lang="en-US" altLang="zh-CN" i="1" dirty="0" err="1">
                <a:solidFill>
                  <a:srgbClr val="FF0000"/>
                </a:solidFill>
                <a:latin typeface="AGaramond" pitchFamily="18" charset="0"/>
                <a:ea typeface="宋体" pitchFamily="2" charset="-122"/>
              </a:rPr>
              <a:t>variableName</a:t>
            </a:r>
            <a:r>
              <a:rPr lang="en-US" altLang="zh-CN" i="1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might not have been initialized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h07imageslides_Page_15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4" name="Picture 1" descr="ch07imageslides_Page_16.png">
            <a:extLst>
              <a:ext uri="{FF2B5EF4-FFF2-40B4-BE49-F238E27FC236}">
                <a16:creationId xmlns:a16="http://schemas.microsoft.com/office/drawing/2014/main" id="{855CBC0E-808D-E74F-86EB-7100B3174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99006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h07imageslides_Page_18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ch07imageslides_Page_19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7.1  	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Arrays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Data structures consisting of related data items of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the same type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Make it convenient to process related groups of values.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Remain the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same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length</a:t>
            </a: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once they are created.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Enhanced </a:t>
            </a:r>
            <a:r>
              <a:rPr lang="en-US" altLang="zh-CN" sz="25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statement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for iterating over an array or collection of data items.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Variable-length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argument 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create methods are with varying numbers of arguments.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Process command-line arguments in method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ch07imageslides_Page_20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h07imageslides_Page_23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07imageslides_Page_24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7.4  	</a:t>
            </a:r>
            <a:r>
              <a:rPr lang="en-US">
                <a:solidFill>
                  <a:srgbClr val="3380E6"/>
                </a:solidFill>
                <a:latin typeface="Arial"/>
              </a:rPr>
              <a:t>Examples Using Arrays (Cont.)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7.8 uses arrays to summarize the results of data collected in a survey: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Twenty students were asked to rate on a scale of 1 to 5 the quality of the food in the student cafeteria, with 1 being “awful” and 5 being “excellent.” Place the 20 responses in an integer array and determine the frequency of each rating.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Array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responses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20-element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of the survey responses.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6-element array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frequency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counts the number of occurrences of each response (1 to 5).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element is initialized to zero by default.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We ignore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frequency[0]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h07imageslides_Page_2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07imageslides_Page_26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h07imageslides_Page_27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7.4  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Arrays (Cont.)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piece of data in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responses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is an invalid value, such as 14, the program attempts to add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frequency[14]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which is outside the bounds of the array.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doesn’t allow this.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JVM checks array indices to ensure that they are greater than or equal to 0 and less than the length of the array—this is called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bounds checking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program uses an invalid index, Java generates a so-called exception to indicate that an error occurred in the program at execution time.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7.4  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Arrays (Cont.)</a:t>
            </a:r>
            <a:endParaRPr lang="en-US" dirty="0"/>
          </a:p>
        </p:txBody>
      </p:sp>
      <p:sp>
        <p:nvSpPr>
          <p:cNvPr id="532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 exception indicates a problem that occurs while a program executes. </a:t>
            </a:r>
          </a:p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name “exception” suggests that the problem occurs infrequently—if the “rule” is that a statement normally executes correctly, then the problem represents the “exception to the rule.” </a:t>
            </a:r>
          </a:p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Exception handling enables you to create fault-tolerant programs that can resolve (or handle) exceptions.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7.4  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Arrays (Cont.)</a:t>
            </a:r>
            <a:endParaRPr lang="en-US" dirty="0"/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the JVM or a method detects a problem, such as an invalid array index or an invalid method argument, it throws an exception—that is, an exception occurs. </a:t>
            </a:r>
          </a:p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Statement 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handle an exception, place any code that might throw an exception in a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statement. 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contains the code that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might throw an exception.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contains the code that handles the exception if one occurs. You can have many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blocks to handle different types of exceptions that might be thrown in the corresponding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7.1  	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Common array manipulations with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methods of 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from the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package.</a:t>
            </a:r>
          </a:p>
          <a:p>
            <a:pPr eaLnBrk="1" hangingPunct="1"/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ArrayList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collection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Similar to arrays</a:t>
            </a:r>
          </a:p>
          <a:p>
            <a:pPr lvl="1"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Dynamic resizing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lvl="2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They automatically increase their size at execution time to accommodate additional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7.4  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Arrays (Cont.)</a:t>
            </a:r>
            <a:endParaRPr lang="en-US" dirty="0"/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Executing the </a:t>
            </a:r>
            <a:r>
              <a:rPr lang="en-US" altLang="zh-CN" b="1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the program encounters the value 14 in the responses array, it attempts to add 1 to frequency[14], which is outside the bounds of the array—the frequency array has only six elements. 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Because array bounds checking is performed at execution time, the JVM generates an exception—specifically line 19 throws an </a:t>
            </a:r>
            <a:r>
              <a:rPr lang="en-US" altLang="zh-CN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  <a:cs typeface="Times New Roman" pitchFamily="18" charset="0"/>
              </a:rPr>
              <a:t>ArrayIndexOutOfBoundsException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to notify the program of this problem. 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At this point the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terminates and the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begins executing—if you declared any variables in the </a:t>
            </a:r>
            <a:r>
              <a:rPr lang="en-US" altLang="zh-CN" dirty="0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try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block, they’re now out of scope.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7.4  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Arrays (Cont.)</a:t>
            </a:r>
            <a:endParaRPr lang="en-US" dirty="0"/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 declares a type and an exception parameter, and can handle exceptions of the specified type. </a:t>
            </a:r>
          </a:p>
          <a:p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Inside the </a:t>
            </a:r>
            <a:r>
              <a:rPr lang="en-US" altLang="zh-CN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block, you can use the parameter’s identifier to interact with a caught exception object. </a:t>
            </a:r>
          </a:p>
          <a:p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exception object’s </a:t>
            </a:r>
            <a:r>
              <a:rPr lang="en-US" altLang="zh-CN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toString</a:t>
            </a:r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method returns the error message that is stored in the exception object.</a:t>
            </a:r>
          </a:p>
          <a:p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exception is considered handled when program control reaches the closing right brace of the </a:t>
            </a:r>
            <a:r>
              <a:rPr lang="en-US" altLang="zh-CN">
                <a:latin typeface="Lucida Console" pitchFamily="49" charset="0"/>
                <a:ea typeface="宋体" pitchFamily="2" charset="-122"/>
                <a:cs typeface="Times New Roman" pitchFamily="18" charset="0"/>
              </a:rPr>
              <a:t>catch</a:t>
            </a:r>
            <a:r>
              <a:rPr lang="en-US" altLang="zh-CN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block.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7347" name="Picture 5" descr="C:\books\2011\jhtp9x\framePPT\ch07imageslidesnew\converted\ch07imageslides_Page_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311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7.5  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Card Shuffling and Dealing Simulation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Examples thus far used arrays containing elements of primitive types.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Elements of an array can be either primitive types or reference types.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Next example uses an array of reference-type elements—objects representing playing cards—to develop a class that simulates card shuffling and dealing.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7.5  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Card Shuffling and Dealing Simulation (Cont.)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(Fig. 7.9) contains two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instance variables—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face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suit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—that are used to store references to the face and suit names for a specific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toString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creates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consisting of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face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"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 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of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 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"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suit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of the card.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invoke explicitly to obtain a string representation of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Called implicitly when the object is used where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expected.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h07imageslides_Page_27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7.5  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Card Shuffling and Dealing Simulation (Cont.)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DeckOfCards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(Fig. 7.10) declares as an instance variable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named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 elements are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null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by default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Constructor fills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deck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with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shuffle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shuffles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 in the deck.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Loops through all 52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 (array indices 0 to 51).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swapped with a randomly chosen other card in the deck.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dealCard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deals one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the array.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currentCard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the index of the next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be dealt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Returns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null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if there are no more cards to deal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07imageslides_Page_30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07imageslides_Page_3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07imageslides_Page_3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BFBB3A-511D-D640-AB10-592CFBEE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23" y="205978"/>
            <a:ext cx="3123160" cy="255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7.2  	</a:t>
            </a:r>
            <a:r>
              <a:rPr lang="en-US">
                <a:solidFill>
                  <a:srgbClr val="3380E6"/>
                </a:solidFill>
                <a:latin typeface="Arial"/>
              </a:rPr>
              <a:t>Arrays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Array 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Group of variables (called 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elements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 </a:t>
            </a:r>
          </a:p>
          <a:p>
            <a:pPr marL="392113" lvl="1" indent="0"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containing values of the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same type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Arrays are objects so they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are reference types. 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Elements can be either primitive or reference types.</a:t>
            </a:r>
          </a:p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Refer to a particular element in an array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Use the element’s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index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Array-access expression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—the name of the array followed by the index of the particular element in 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square brackets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[]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first element in every array has 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index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zero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7.5  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Card Shuffling and Dealing Simulation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7.11 demonstrates 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DeckOfCards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(Fig. 7.10).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output as a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Card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’s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toString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 is implicitly invoked.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07imageslides_Page_33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h07imageslides_Page_34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7.6  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Enhanced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Enhanced </a:t>
            </a:r>
            <a:r>
              <a:rPr lang="en-US" altLang="zh-CN" sz="2500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for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statement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Iterates through the elements of an array without using a counter.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Avoids the possibility of “stepping outside” the array.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Also works with the Java API’s prebuilt collections (see Section 7.14).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Syntax:</a:t>
            </a:r>
          </a:p>
          <a:p>
            <a:pPr lvl="2"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en-US" altLang="zh-CN" sz="1900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sz="19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for ( </a:t>
            </a:r>
            <a:r>
              <a:rPr lang="en-US" altLang="zh-CN" sz="1900" i="1" dirty="0">
                <a:solidFill>
                  <a:srgbClr val="FF0000"/>
                </a:solidFill>
                <a:latin typeface="AGaramond" pitchFamily="18" charset="0"/>
                <a:ea typeface="宋体" pitchFamily="2" charset="-122"/>
              </a:rPr>
              <a:t>parameter</a:t>
            </a:r>
            <a:r>
              <a:rPr lang="en-US" altLang="zh-CN" sz="1900" i="1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: </a:t>
            </a:r>
            <a:r>
              <a:rPr lang="en-US" altLang="zh-CN" sz="1900" i="1" dirty="0" err="1">
                <a:solidFill>
                  <a:srgbClr val="FF0000"/>
                </a:solidFill>
                <a:latin typeface="AGaramond" pitchFamily="18" charset="0"/>
                <a:ea typeface="宋体" pitchFamily="2" charset="-122"/>
              </a:rPr>
              <a:t>arrayName</a:t>
            </a:r>
            <a:r>
              <a:rPr lang="en-US" altLang="zh-CN" sz="1900" i="1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)</a:t>
            </a:r>
            <a:br>
              <a:rPr lang="en-US" altLang="zh-CN" sz="1900" i="1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900" i="1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   </a:t>
            </a:r>
            <a:r>
              <a:rPr lang="en-US" altLang="zh-CN" sz="1900" i="1" dirty="0">
                <a:solidFill>
                  <a:srgbClr val="FF0000"/>
                </a:solidFill>
                <a:latin typeface="AGaramond" pitchFamily="18" charset="0"/>
                <a:ea typeface="宋体" pitchFamily="2" charset="-122"/>
              </a:rPr>
              <a:t>statement</a:t>
            </a:r>
          </a:p>
          <a:p>
            <a:pPr eaLnBrk="1" hangingPunct="1">
              <a:lnSpc>
                <a:spcPct val="80000"/>
              </a:lnSpc>
              <a:buFont typeface="Wingdings 3" pitchFamily="18" charset="2"/>
              <a:buNone/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	where </a:t>
            </a:r>
            <a:r>
              <a:rPr lang="en-US" altLang="zh-CN" sz="25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parameter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has a type and an identifier and</a:t>
            </a:r>
            <a:r>
              <a:rPr lang="en-US" altLang="zh-CN" sz="25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i="1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arrayName</a:t>
            </a:r>
            <a:r>
              <a:rPr lang="en-US" altLang="zh-CN" sz="25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is the array through which to iterate.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Parameter type must be consistent with the array’s element type.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enhanced </a:t>
            </a:r>
            <a:r>
              <a:rPr lang="en-US" altLang="zh-CN" sz="25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statement simplifies the code for iterating through an array.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07imageslides_Page_3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7.6  	</a:t>
            </a:r>
            <a:r>
              <a:rPr lang="en-US">
                <a:solidFill>
                  <a:srgbClr val="3380E6"/>
                </a:solidFill>
                <a:latin typeface="Arial"/>
              </a:rPr>
              <a:t>Enhanced </a:t>
            </a:r>
            <a:r>
              <a:rPr lang="en-US">
                <a:solidFill>
                  <a:srgbClr val="3380E6"/>
                </a:solidFill>
                <a:latin typeface="Lucida Console"/>
              </a:rPr>
              <a:t>for</a:t>
            </a:r>
            <a:r>
              <a:rPr lang="en-US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enhanced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statement can be used only to obtain array elements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It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cannot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be used to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modify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elements.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modify elements, use the traditional counter-controlled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statement.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be used in place of the counter-controlled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statement if you don’t need to access the index of the element.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7.7  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Passing Arrays to Methods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pass an array argument to a method, specify the name of the array without any brackets.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Since every array object “knows” its own length, we need not pass the array length as an additional argument.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To receive an array, the method’s parameter list must specify an array parameter.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When an argument to a method is an entire array or an individual array element of a reference type, the called method receives a copy of the reference.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an argument to a method is an individual array element of a primitive type, the called method receives a copy of the element’s value.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07imageslides_Page_34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h07imageslides_Page_35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h07imageslides_Page_36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7.2  	</a:t>
            </a:r>
            <a:r>
              <a:rPr lang="en-US">
                <a:solidFill>
                  <a:srgbClr val="3380E6"/>
                </a:solidFill>
                <a:latin typeface="Arial"/>
              </a:rPr>
              <a:t>Arrays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Every array object knows its own length and stores it in a </a:t>
            </a: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length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instance variable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length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cannot be changed because it’s a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final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variable.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7imageslides_Page_05.png">
            <a:extLst>
              <a:ext uri="{FF2B5EF4-FFF2-40B4-BE49-F238E27FC236}">
                <a16:creationId xmlns:a16="http://schemas.microsoft.com/office/drawing/2014/main" id="{92935AFD-A4BE-B940-B9DE-77DAEB168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700" y="3231356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7.7  	</a:t>
            </a:r>
            <a:r>
              <a:rPr lang="en-US">
                <a:solidFill>
                  <a:srgbClr val="3380E6"/>
                </a:solidFill>
                <a:latin typeface="Arial"/>
              </a:rPr>
              <a:t>Passing Arrays to Methods (Cont.)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Pass-by-value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(also called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call-by-value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copy of the argument’s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value is passed to the called method.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called method works exclusively with the copy.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Changes to the called method’s copy do not affect the original variable’s value in the caller.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Pass-by-reference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(also called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call-by-reference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called method can access the argument’s value in the caller directly and modify that data, if necessary.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Improves performance by eliminating the need to copy possibly large amounts of data.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7.7  	</a:t>
            </a:r>
            <a:r>
              <a:rPr lang="en-US">
                <a:solidFill>
                  <a:srgbClr val="3380E6"/>
                </a:solidFill>
                <a:latin typeface="Arial"/>
              </a:rPr>
              <a:t>Passing Arrays to Methods (Cont.)</a:t>
            </a:r>
          </a:p>
        </p:txBody>
      </p:sp>
      <p:sp>
        <p:nvSpPr>
          <p:cNvPr id="7680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995862"/>
          </a:xfrm>
        </p:spPr>
        <p:txBody>
          <a:bodyPr/>
          <a:lstStyle/>
          <a:p>
            <a:pPr eaLnBrk="1" hangingPunct="1"/>
            <a:r>
              <a:rPr lang="en-US" altLang="zh-CN" sz="23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All arguments in Java are passed by value. </a:t>
            </a:r>
          </a:p>
          <a:p>
            <a:pPr eaLnBrk="1" hangingPunct="1"/>
            <a:r>
              <a:rPr lang="en-US" altLang="zh-CN" sz="23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 method call can pass two types of values to a method</a:t>
            </a:r>
          </a:p>
          <a:p>
            <a:pPr lvl="1" eaLnBrk="1" hangingPunct="1"/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Copies of primitive values </a:t>
            </a:r>
          </a:p>
          <a:p>
            <a:pPr lvl="1" eaLnBrk="1" hangingPunct="1"/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Copies of references to objects</a:t>
            </a:r>
          </a:p>
          <a:p>
            <a:pPr eaLnBrk="1" hangingPunct="1"/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Objects cannot be passed to methods. </a:t>
            </a:r>
          </a:p>
          <a:p>
            <a:pPr eaLnBrk="1" hangingPunct="1"/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If a method modifies a reference-type parameter so that it refers to another object, only the parameter refers to the new object</a:t>
            </a:r>
          </a:p>
          <a:p>
            <a:pPr lvl="1" eaLnBrk="1" hangingPunct="1"/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reference stored in the caller’s variable still refers to the original object.</a:t>
            </a:r>
          </a:p>
          <a:p>
            <a:pPr eaLnBrk="1" hangingPunct="1"/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Although an object’s reference is passed by value, a method can still interact with the referenced object by calling its </a:t>
            </a:r>
            <a:r>
              <a:rPr lang="en-US" altLang="zh-CN" sz="23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public</a:t>
            </a: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methods using the copy of the object’s reference. </a:t>
            </a:r>
          </a:p>
          <a:p>
            <a:pPr lvl="1" eaLnBrk="1" hangingPunct="1"/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parameter in the called method and the argument in the calling method refer to the same object in memory.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07imageslides_Page_37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7.8  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Class </a:t>
            </a:r>
            <a:r>
              <a:rPr lang="en-US">
                <a:solidFill>
                  <a:srgbClr val="3380E6"/>
                </a:solidFill>
                <a:latin typeface="Lucida Console"/>
              </a:rPr>
              <a:t>GradeBook</a:t>
            </a:r>
            <a:r>
              <a:rPr lang="en-US">
                <a:solidFill>
                  <a:srgbClr val="3380E6"/>
                </a:solidFill>
                <a:latin typeface="Arial"/>
              </a:rPr>
              <a:t> Using an Array to Store Grades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Previous versions of class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GradeBook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process a set of grades entered by the user, but do not maintain the individual grade values in instance variables of the class.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Repeat calculations require the user to reenter the same grades.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We solve this problem by storing grades in an array.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array’s size is determined by the length of the array that is passed to the constructor.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So a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GradeBook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 can process a variable number of grades.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ch07imageslides_Page_38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ch07imageslides_Page_39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ch07imageslides_Page_40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ch07imageslides_Page_41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ch07imageslides_Page_42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ch07imageslides_Page_43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7.3  	</a:t>
            </a:r>
            <a:r>
              <a:rPr lang="en-US">
                <a:solidFill>
                  <a:srgbClr val="3380E6"/>
                </a:solidFill>
                <a:latin typeface="Arial"/>
              </a:rPr>
              <a:t>Declaring and Creating Arrays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Declaration and array-creation expression for an array of 12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elements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dirty="0" err="1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[] c =</a:t>
            </a: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 new </a:t>
            </a:r>
            <a:r>
              <a:rPr lang="en-US" altLang="zh-CN" dirty="0" err="1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[ </a:t>
            </a:r>
            <a:r>
              <a:rPr lang="en-US" altLang="zh-CN" dirty="0">
                <a:solidFill>
                  <a:srgbClr val="128AFF"/>
                </a:solidFill>
                <a:latin typeface="Lucida Console" pitchFamily="49" charset="0"/>
                <a:ea typeface="宋体" pitchFamily="2" charset="-122"/>
              </a:rPr>
              <a:t>12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];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be performed in two steps as follows: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dirty="0" err="1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[] c; </a:t>
            </a:r>
            <a:r>
              <a:rPr lang="en-US" altLang="zh-CN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declare the array variable</a:t>
            </a:r>
            <a:br>
              <a:rPr lang="en-US" altLang="zh-CN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c = </a:t>
            </a: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new </a:t>
            </a:r>
            <a:r>
              <a:rPr lang="en-US" altLang="zh-CN" dirty="0" err="1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[ </a:t>
            </a:r>
            <a:r>
              <a:rPr lang="en-US" altLang="zh-CN" dirty="0">
                <a:solidFill>
                  <a:srgbClr val="128AFF"/>
                </a:solidFill>
                <a:latin typeface="Lucida Console" pitchFamily="49" charset="0"/>
                <a:ea typeface="宋体" pitchFamily="2" charset="-122"/>
              </a:rPr>
              <a:t>12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]; </a:t>
            </a:r>
            <a:r>
              <a:rPr lang="en-US" altLang="zh-CN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creates the array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When an array is created, each element of the array receives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a default value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Zero for the numeric primitive-type elements,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boolean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elements and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references. </a:t>
            </a:r>
          </a:p>
          <a:p>
            <a:pPr lvl="2" eaLnBrk="1" hangingPunct="1">
              <a:buFont typeface="Wingdings 2" pitchFamily="18" charset="2"/>
              <a:buNone/>
            </a:pPr>
            <a:endParaRPr lang="en-US" altLang="zh-CN" dirty="0">
              <a:solidFill>
                <a:srgbClr val="000000"/>
              </a:solidFill>
              <a:latin typeface="Lucida Console" pitchFamily="49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07imageslides_Page_44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7.8  	</a:t>
            </a:r>
            <a:r>
              <a:rPr lang="en-US">
                <a:solidFill>
                  <a:srgbClr val="3380E6"/>
                </a:solidFill>
                <a:latin typeface="Arial"/>
              </a:rPr>
              <a:t>Case Study: Class </a:t>
            </a:r>
            <a:r>
              <a:rPr lang="en-US">
                <a:solidFill>
                  <a:srgbClr val="3380E6"/>
                </a:solidFill>
                <a:latin typeface="Lucida Console"/>
              </a:rPr>
              <a:t>GradeBook</a:t>
            </a:r>
            <a:r>
              <a:rPr lang="en-US">
                <a:solidFill>
                  <a:srgbClr val="3380E6"/>
                </a:solidFill>
                <a:latin typeface="Arial"/>
              </a:rPr>
              <a:t> Using an Array to Store Grades (Cont.)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application of Fig. 7.15 creates an object of class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GradeBook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(Fig. 7.14) using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grades-Array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Lines 12–13 pass a course name and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gradesArray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the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GradeBook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constructor.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ch07imageslides_Page_45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ch07imageslides_Page_47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ch07imageslides_Page_48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ch07imageslides_Page_49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7.9  	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Multidimensional Arrays</a:t>
            </a:r>
          </a:p>
        </p:txBody>
      </p:sp>
      <p:sp>
        <p:nvSpPr>
          <p:cNvPr id="921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Two-dimensional arrays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are often used to represent tables of values consisting of information arranged in rows and columns.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Identify a particular table element with two indices.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By convention, the first identifies the element’s row and the second its column.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Multidimensional arrays can have more than two dimensions.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Java does not support multidimensional arrays directly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Allows you to specify one-dimensional arrays whose elements are also one-dimensional arrays, thus achieving the same effect.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general, an array with </a:t>
            </a:r>
            <a:r>
              <a:rPr lang="en-US" altLang="zh-CN" sz="2500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m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rows and </a:t>
            </a:r>
            <a:r>
              <a:rPr lang="en-US" altLang="zh-CN" sz="2500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n </a:t>
            </a: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columns 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is called an </a:t>
            </a:r>
            <a:r>
              <a:rPr lang="en-US" altLang="zh-CN" sz="25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m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-by-</a:t>
            </a:r>
            <a:r>
              <a:rPr lang="en-US" altLang="zh-CN" sz="25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5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array</a:t>
            </a:r>
            <a:r>
              <a:rPr lang="en-US" altLang="zh-CN" sz="25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h07imageslides_Page_49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7.9  	</a:t>
            </a:r>
            <a:r>
              <a:rPr lang="en-US">
                <a:solidFill>
                  <a:srgbClr val="3380E6"/>
                </a:solidFill>
                <a:latin typeface="Arial"/>
              </a:rPr>
              <a:t>Multidimensional Arrays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Multidimensional arrays can be initialized with array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initializers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declarations.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two-dimensional array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with two rows and two columns could be declared and initialized with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nested array </a:t>
            </a: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initializers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as follows: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[][] b = { { 1, 2 }, { 3, 4 } };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initial values are grouped by row in braces.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number of nested array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initializers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(represented by sets of braces within the outer braces) determines the number of rows.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number of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initializer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values in the nested array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initializer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a row determines the number of columns in that row.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Rows can have different lengths.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7.9  	</a:t>
            </a:r>
            <a:r>
              <a:rPr lang="en-US">
                <a:solidFill>
                  <a:srgbClr val="3380E6"/>
                </a:solidFill>
                <a:latin typeface="Arial"/>
              </a:rPr>
              <a:t>Multidimensional Arrays (Cont.)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lengths of the rows in a two-dimensional array are not required to be the same: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[][] b = { { 1, 2 }, { 3, 4, 5 } };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element of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reference to a one-dimensional array of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variables.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for row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one-dimensional array with two elements (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for row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is a one-dimensional array with three elements (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and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07imageslides_Page_06.png"/>
          <p:cNvPicPr>
            <a:picLocks noGrp="1" noChangeAspect="1"/>
          </p:cNvPicPr>
          <p:nvPr isPhoto="1"/>
        </p:nvPicPr>
        <p:blipFill>
          <a:blip r:embed="rId3" cstate="print"/>
          <a:srcRect r="21667" b="63712"/>
          <a:stretch>
            <a:fillRect/>
          </a:stretch>
        </p:blipFill>
        <p:spPr bwMode="auto">
          <a:xfrm>
            <a:off x="-228600" y="762000"/>
            <a:ext cx="9059334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7.9  	</a:t>
            </a:r>
            <a:r>
              <a:rPr lang="en-US">
                <a:solidFill>
                  <a:srgbClr val="3380E6"/>
                </a:solidFill>
                <a:latin typeface="Arial"/>
              </a:rPr>
              <a:t>Multidimensional Arrays (Cont.)</a:t>
            </a:r>
          </a:p>
        </p:txBody>
      </p:sp>
      <p:sp>
        <p:nvSpPr>
          <p:cNvPr id="962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multidimensional array with the same number of columns in every row can be created with an array-creation expression. 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[][] b = new 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[ 3 ][ 4 ];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3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rows and </a:t>
            </a: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columns.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elements of a multidimensional array are initialized when the array object is created.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 multidimensional array in which each row has a different number of columns can be created as follows:</a:t>
            </a:r>
          </a:p>
          <a:p>
            <a:pPr lvl="2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[][] b = new 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[ 2 ][ ];  </a:t>
            </a:r>
            <a:r>
              <a:rPr lang="en-US" altLang="zh-CN" sz="18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create 2 rows</a:t>
            </a:r>
            <a:b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b[ 0 ] = new 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[ 5 ]; </a:t>
            </a:r>
            <a: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create 5 columns for row 0</a:t>
            </a:r>
            <a:b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b[ 1 ] = new </a:t>
            </a:r>
            <a:r>
              <a:rPr lang="en-US" altLang="zh-CN" sz="1800" dirty="0" err="1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Lucida Console" pitchFamily="49" charset="0"/>
                <a:ea typeface="宋体" pitchFamily="2" charset="-122"/>
              </a:rPr>
              <a:t>[ 3 ]; </a:t>
            </a:r>
            <a:r>
              <a:rPr lang="en-US" altLang="zh-CN" sz="1800" dirty="0">
                <a:solidFill>
                  <a:srgbClr val="00BF00"/>
                </a:solidFill>
                <a:latin typeface="Lucida Console" pitchFamily="49" charset="0"/>
                <a:ea typeface="宋体" pitchFamily="2" charset="-122"/>
              </a:rPr>
              <a:t>// create 3 columns for row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Creates a two-dimensional array with two rows.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Row </a:t>
            </a: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0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has five columns, and row </a:t>
            </a:r>
            <a:r>
              <a:rPr lang="en-US" altLang="zh-CN" sz="20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has three columns.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7.9  	</a:t>
            </a:r>
            <a:r>
              <a:rPr lang="en-US">
                <a:solidFill>
                  <a:srgbClr val="3380E6"/>
                </a:solidFill>
                <a:latin typeface="Arial"/>
              </a:rPr>
              <a:t>Multidimensional Arrays (Cont.)</a:t>
            </a: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7.17 demonstrates initializing two-dimensional arrays with array initializers and using nested </a:t>
            </a:r>
            <a:r>
              <a:rPr lang="en-US" altLang="zh-CN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loops to 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traverse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arrays.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07imageslides_Page_5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07imageslides_Page_5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Case Study: Class </a:t>
            </a:r>
            <a:r>
              <a:rPr lang="en-US" dirty="0" err="1">
                <a:solidFill>
                  <a:srgbClr val="3380E6"/>
                </a:solidFill>
                <a:latin typeface="Lucida Console"/>
              </a:rPr>
              <a:t>GradeBook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Using a Two-Dimensional Array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most semesters, students take several exams.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Figure 7.18 contains a version of class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GradeBook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that uses a two-dimensional array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grades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to store the grades of a number of students on multiple exams.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row represents a student’s grades for the entire course.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Each column represents the grades of all the students who took a particular exam.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In this example, we use a ten-by-three array containing ten students’ grades on three exams.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h07imageslides_Page_53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07imageslides_Page_54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ch07imageslides_Page_5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h07imageslides_Page_56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ch07imageslides_Page_57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07imageslides_Page_08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19200" y="1905000"/>
            <a:ext cx="1828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h07imageslides_Page_58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h07imageslides_Page_59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h07imageslides_Page_60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ch07imageslides_Page_6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h07imageslides_Page_6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 descr="ch07imageslides_Page_63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ch07imageslides_Page_64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07imageslides_Page_65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Variable-Length Argument Lists</a:t>
            </a:r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Variable-length argument lists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be used to create methods that receive an unspecified number of arguments.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Parameter type followed by an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ellipsis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...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indicates that the method receives a variable number of arguments of that particular type.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ellipsis can occur only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once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at the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end of a parameter 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h07imageslides_Page_66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7.4  	</a:t>
            </a:r>
            <a:r>
              <a:rPr lang="en-US">
                <a:solidFill>
                  <a:srgbClr val="3380E6"/>
                </a:solidFill>
                <a:latin typeface="Arial"/>
              </a:rPr>
              <a:t>Examples Using Arrays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07imageslides_Page_09.png">
            <a:extLst>
              <a:ext uri="{FF2B5EF4-FFF2-40B4-BE49-F238E27FC236}">
                <a16:creationId xmlns:a16="http://schemas.microsoft.com/office/drawing/2014/main" id="{8BE5C4A8-3276-3949-98BE-F53CE208D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78" y="1237244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h07imageslides_Page_67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ch07imageslides_Page_66.png"/>
          <p:cNvPicPr>
            <a:picLocks noGrp="1" noChangeAspect="1"/>
          </p:cNvPicPr>
          <p:nvPr isPhoto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Command-Line Arguments</a:t>
            </a: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Command-line arguments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Can pass arguments from the command line to an application.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Arguments that appear after the class name in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command are received by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in the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array </a:t>
            </a:r>
            <a:r>
              <a:rPr lang="en-US" altLang="zh-CN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args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The number of command-line arguments is obtained by accessing the array’s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length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attribute.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Command-line arguments are separated by white space, not commas.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ch07imageslides_Page_69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ch07imageslides_Page_70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 descr="ch07imageslides_Page_71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7.13  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Arrays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LucidaSansTypewriter" pitchFamily="49" charset="0"/>
                <a:ea typeface="宋体" pitchFamily="2" charset="-122"/>
              </a:rPr>
              <a:t>Arrays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Provides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methods for common array manipulations.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Methods include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sort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sorting an array (ascending order by default)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binarySearch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searching a sorted array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equals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comparing arrays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fill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for placing values into an array.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Methods are overloaded for primitive-type arrays and for arrays of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System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class </a:t>
            </a:r>
            <a:r>
              <a:rPr lang="en-US" altLang="zh-CN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static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LucidaSansTypewriter" pitchFamily="49" charset="0"/>
                <a:ea typeface="宋体" pitchFamily="2" charset="-122"/>
              </a:rPr>
              <a:t>arraycopy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Copies contents of one array into another.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 descr="ch07imageslides_Page_72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ch07imageslides_Page_73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ch07imageslides_Page_74.png"/>
          <p:cNvPicPr>
            <a:picLocks noGrp="1" noChangeAspect="1"/>
          </p:cNvPicPr>
          <p:nvPr isPhoto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3340</Words>
  <Application>Microsoft Macintosh PowerPoint</Application>
  <PresentationFormat>全屏显示(4:3)</PresentationFormat>
  <Paragraphs>303</Paragraphs>
  <Slides>110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5" baseType="lpstr">
      <vt:lpstr>黑体</vt:lpstr>
      <vt:lpstr>宋体</vt:lpstr>
      <vt:lpstr>AGaramond</vt:lpstr>
      <vt:lpstr>Goudy Sans Medium</vt:lpstr>
      <vt:lpstr>LucidaSansTypewriter</vt:lpstr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7 Arrays and ArrayLists </vt:lpstr>
      <vt:lpstr>7.1   Introduction</vt:lpstr>
      <vt:lpstr>7.1   Introduction (Cont.)</vt:lpstr>
      <vt:lpstr>7.2   Arrays</vt:lpstr>
      <vt:lpstr>7.2   Arrays (Cont.)</vt:lpstr>
      <vt:lpstr>7.3   Declaring and Creating Arrays</vt:lpstr>
      <vt:lpstr>PowerPoint 演示文稿</vt:lpstr>
      <vt:lpstr>PowerPoint 演示文稿</vt:lpstr>
      <vt:lpstr>7.4   Examples Using Arrays</vt:lpstr>
      <vt:lpstr>PowerPoint 演示文稿</vt:lpstr>
      <vt:lpstr>7.4   Examples Using Arrays (Cont.)</vt:lpstr>
      <vt:lpstr>PowerPoint 演示文稿</vt:lpstr>
      <vt:lpstr>PowerPoint 演示文稿</vt:lpstr>
      <vt:lpstr>7.4   Examples Using Arrays (Cont.)</vt:lpstr>
      <vt:lpstr>PowerPoint 演示文稿</vt:lpstr>
      <vt:lpstr>7.4   Examples Using Arrays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   Examples Using Arrays (Cont.)</vt:lpstr>
      <vt:lpstr>PowerPoint 演示文稿</vt:lpstr>
      <vt:lpstr>PowerPoint 演示文稿</vt:lpstr>
      <vt:lpstr>PowerPoint 演示文稿</vt:lpstr>
      <vt:lpstr>7.4   Examples Using Arrays (Cont.)</vt:lpstr>
      <vt:lpstr>7.4   Examples Using Arrays (Cont.)</vt:lpstr>
      <vt:lpstr>7.4   Examples Using Arrays (Cont.)</vt:lpstr>
      <vt:lpstr>7.4   Examples Using Arrays (Cont.)</vt:lpstr>
      <vt:lpstr>7.4   Examples Using Arrays (Cont.)</vt:lpstr>
      <vt:lpstr>PowerPoint 演示文稿</vt:lpstr>
      <vt:lpstr>7.5   Case Study: Card Shuffling and Dealing Simulation</vt:lpstr>
      <vt:lpstr>7.5   Case Study: Card Shuffling and Dealing Simulation (Cont.)</vt:lpstr>
      <vt:lpstr>PowerPoint 演示文稿</vt:lpstr>
      <vt:lpstr>7.5   Case Study: Card Shuffling and Dealing Simulation (Cont.)</vt:lpstr>
      <vt:lpstr>PowerPoint 演示文稿</vt:lpstr>
      <vt:lpstr>PowerPoint 演示文稿</vt:lpstr>
      <vt:lpstr>PowerPoint 演示文稿</vt:lpstr>
      <vt:lpstr>7.5   Case Study: Card Shuffling and Dealing Simulation (Cont.)</vt:lpstr>
      <vt:lpstr>PowerPoint 演示文稿</vt:lpstr>
      <vt:lpstr>PowerPoint 演示文稿</vt:lpstr>
      <vt:lpstr>7.6   Enhanced for Statement</vt:lpstr>
      <vt:lpstr>PowerPoint 演示文稿</vt:lpstr>
      <vt:lpstr>7.6   Enhanced for Statement (Cont.)</vt:lpstr>
      <vt:lpstr>7.7   Passing Arrays to Methods</vt:lpstr>
      <vt:lpstr>PowerPoint 演示文稿</vt:lpstr>
      <vt:lpstr>PowerPoint 演示文稿</vt:lpstr>
      <vt:lpstr>PowerPoint 演示文稿</vt:lpstr>
      <vt:lpstr>7.7   Passing Arrays to Methods (Cont.)</vt:lpstr>
      <vt:lpstr>7.7   Passing Arrays to Methods (Cont.)</vt:lpstr>
      <vt:lpstr>PowerPoint 演示文稿</vt:lpstr>
      <vt:lpstr>7.8   Case Study: Class GradeBook Using an Array to Store Grades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7.8   Case Study: Class GradeBook Using an Array to Store Grades (Cont.)</vt:lpstr>
      <vt:lpstr>PowerPoint 演示文稿</vt:lpstr>
      <vt:lpstr>PowerPoint 演示文稿</vt:lpstr>
      <vt:lpstr>PowerPoint 演示文稿</vt:lpstr>
      <vt:lpstr>PowerPoint 演示文稿</vt:lpstr>
      <vt:lpstr>7.9   Multidimensional Arrays</vt:lpstr>
      <vt:lpstr>PowerPoint 演示文稿</vt:lpstr>
      <vt:lpstr>7.9   Multidimensional Arrays (Cont.)</vt:lpstr>
      <vt:lpstr>7.9   Multidimensional Arrays (Cont.)</vt:lpstr>
      <vt:lpstr>7.9   Multidimensional Arrays (Cont.)</vt:lpstr>
      <vt:lpstr>7.9   Multidimensional Arrays (Cont.)</vt:lpstr>
      <vt:lpstr>PowerPoint 演示文稿</vt:lpstr>
      <vt:lpstr>PowerPoint 演示文稿</vt:lpstr>
      <vt:lpstr>7.10  Case Study: Class GradeBook Using a Two-Dimensional Array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7.11  Variable-Length Argument Lists</vt:lpstr>
      <vt:lpstr>PowerPoint 演示文稿</vt:lpstr>
      <vt:lpstr>PowerPoint 演示文稿</vt:lpstr>
      <vt:lpstr>PowerPoint 演示文稿</vt:lpstr>
      <vt:lpstr>7.12  Using Command-Line Arguments</vt:lpstr>
      <vt:lpstr>PowerPoint 演示文稿</vt:lpstr>
      <vt:lpstr>PowerPoint 演示文稿</vt:lpstr>
      <vt:lpstr>PowerPoint 演示文稿</vt:lpstr>
      <vt:lpstr>7.13  Class Arrays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7.14  Introduction to Collections and Class ArrayList </vt:lpstr>
      <vt:lpstr>7.14  Introduction to Collections and Class ArrayList (Cont.)</vt:lpstr>
      <vt:lpstr>PowerPoint 演示文稿</vt:lpstr>
      <vt:lpstr>7.14  Introduction to Collections and Class ArrayList (Cont.)</vt:lpstr>
      <vt:lpstr>7.14  Introduction to Collections and Class ArrayList (Cont.)</vt:lpstr>
      <vt:lpstr>PowerPoint 演示文稿</vt:lpstr>
      <vt:lpstr>PowerPoint 演示文稿</vt:lpstr>
      <vt:lpstr>PowerPoint 演示文稿</vt:lpstr>
      <vt:lpstr>7.15  （Optional) GUI And Graphics Case Study:Drawing Arcs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ArrayLists</dc:title>
  <dc:creator>paul</dc:creator>
  <cp:lastModifiedBy>Microsoft Office 用户</cp:lastModifiedBy>
  <cp:revision>75</cp:revision>
  <dcterms:created xsi:type="dcterms:W3CDTF">2009-05-08T18:20:30Z</dcterms:created>
  <dcterms:modified xsi:type="dcterms:W3CDTF">2020-03-02T02:01:03Z</dcterms:modified>
</cp:coreProperties>
</file>